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4" r:id="rId2"/>
    <p:sldId id="355" r:id="rId3"/>
    <p:sldId id="348" r:id="rId4"/>
    <p:sldId id="353" r:id="rId5"/>
    <p:sldId id="347" r:id="rId6"/>
    <p:sldId id="351" r:id="rId7"/>
    <p:sldId id="352" r:id="rId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140" y="1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E64F-5CF4-40B2-AB29-EAC4455B2246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879" y="4783138"/>
            <a:ext cx="544385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140" y="9440864"/>
            <a:ext cx="29488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46FA-DE7A-4ED5-8A43-569F883017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0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9EF1-6A57-41B2-8A54-754A52C41712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30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02-6F28-42E3-AA86-0769690BC0F2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89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E09B-0E63-492D-9215-008C4EB5BD2B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82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EA24-4535-48FA-9361-DA466A7192C6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12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E59F-B931-45EF-A281-A65CCC2A3913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23B9-A500-4077-9B82-1B3DD5E4D668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DC45-1915-4371-ADE5-B5EB8CB9817F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79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38A0-68C4-40FE-A622-45ECC9E83ECE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11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5076-628E-4477-9580-EA97AEE2EF93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9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9000-F794-474C-9ECE-515CD9314782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91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BB21-6A3D-4E73-AAF6-40B48ECEF364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95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48C2-1A32-4F11-8D7D-A14476064140}" type="datetime1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DD6D-A0C8-46B3-8357-F916500293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tel:048(857)390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381" y="4350438"/>
            <a:ext cx="3064660" cy="185691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2CF6DC-3FC8-419F-B10F-C09F5B8A9183}"/>
              </a:ext>
            </a:extLst>
          </p:cNvPr>
          <p:cNvSpPr/>
          <p:nvPr/>
        </p:nvSpPr>
        <p:spPr>
          <a:xfrm>
            <a:off x="352740" y="199681"/>
            <a:ext cx="8580383" cy="1317157"/>
          </a:xfrm>
          <a:prstGeom prst="rect">
            <a:avLst/>
          </a:prstGeom>
          <a:solidFill>
            <a:schemeClr val="accent6">
              <a:lumMod val="40000"/>
              <a:lumOff val="60000"/>
              <a:alpha val="1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「マイクログリッド対応型</a:t>
            </a:r>
            <a:r>
              <a:rPr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CEMS</a:t>
            </a:r>
            <a:r>
              <a:rPr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スマートエネルギー技術開発実証事業を展開</a:t>
            </a:r>
            <a:endParaRPr lang="en-US" altLang="ja-JP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kumimoji="1"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年度埼玉県デジタル技術活用製品開発費補助金事業</a:t>
            </a:r>
            <a:r>
              <a:rPr kumimoji="1"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F1A183A-F9A2-4AB9-95B0-4E5F71A8A0F8}"/>
              </a:ext>
            </a:extLst>
          </p:cNvPr>
          <p:cNvSpPr/>
          <p:nvPr/>
        </p:nvSpPr>
        <p:spPr>
          <a:xfrm>
            <a:off x="7141609" y="2650337"/>
            <a:ext cx="1812326" cy="1252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＝実証事業参加企業＝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和光エンジニアリング㈱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㈱セカンドフェイズ　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河村電器産業㈱　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㈱ベルニクス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997261-5B1B-4E48-B7B0-69E85D3FA3E2}"/>
              </a:ext>
            </a:extLst>
          </p:cNvPr>
          <p:cNvSpPr txBox="1"/>
          <p:nvPr/>
        </p:nvSpPr>
        <p:spPr>
          <a:xfrm>
            <a:off x="271613" y="1717799"/>
            <a:ext cx="44074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実証事業内容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「マイクログリッド対応型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CEMS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(Community Energy Management System) 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」のうち、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エネルギー消費量の最適化および平準化を目指す「スマート」に適合できる技術</a:t>
            </a:r>
            <a:r>
              <a:rPr lang="ja-JP" altLang="en-US" sz="16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「ＥＭＳ</a:t>
            </a:r>
            <a:r>
              <a:rPr lang="ja-JP" altLang="en-US" sz="12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Energy Management System</a:t>
            </a:r>
            <a:r>
              <a:rPr lang="ja-JP" altLang="en-US" sz="12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600" b="1" dirty="0">
                <a:solidFill>
                  <a:srgbClr val="7030A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」の開発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を目指す。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実証事業フィールド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日本工業大学 工業技術博物館設置の太陽光発電システムをメインフィールドとする。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実証期間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日（金）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428BB2-41CA-4560-B7C7-47701AEB77DB}"/>
              </a:ext>
            </a:extLst>
          </p:cNvPr>
          <p:cNvSpPr txBox="1"/>
          <p:nvPr/>
        </p:nvSpPr>
        <p:spPr>
          <a:xfrm>
            <a:off x="403419" y="5935106"/>
            <a:ext cx="33942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問い合わせ先：埼玉県産業振興公社</a:t>
            </a:r>
            <a:r>
              <a:rPr lang="ja-JP" altLang="ja-JP" sz="105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産学・知財支援Ｇ</a:t>
            </a:r>
            <a:endParaRPr kumimoji="1"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050" u="sng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TEL:048(857)3901</a:t>
            </a:r>
            <a:endParaRPr kumimoji="1" lang="en-US" altLang="ja-JP" sz="105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 mail: hasebe@saitama-j.or.jp</a:t>
            </a:r>
            <a:endParaRPr kumimoji="1"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5ABB6-2426-41C8-B604-46CE44AF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723" y="5908461"/>
            <a:ext cx="2057400" cy="365125"/>
          </a:xfrm>
        </p:spPr>
        <p:txBody>
          <a:bodyPr/>
          <a:lstStyle/>
          <a:p>
            <a:fld id="{DE56DD6D-A0C8-46B3-8357-F9165002934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1DF7A8-4383-4358-839C-4FC577F6A9B8}"/>
              </a:ext>
            </a:extLst>
          </p:cNvPr>
          <p:cNvSpPr txBox="1"/>
          <p:nvPr/>
        </p:nvSpPr>
        <p:spPr>
          <a:xfrm>
            <a:off x="5143587" y="3784821"/>
            <a:ext cx="149033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イメージ図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F1A183A-F9A2-4AB9-95B0-4E5F71A8A0F8}"/>
              </a:ext>
            </a:extLst>
          </p:cNvPr>
          <p:cNvSpPr/>
          <p:nvPr/>
        </p:nvSpPr>
        <p:spPr>
          <a:xfrm>
            <a:off x="5292631" y="5834020"/>
            <a:ext cx="2920160" cy="296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技術協力、フィールド提供：日本工業大学</a:t>
            </a:r>
            <a:r>
              <a:rPr kumimoji="1" lang="ja-JP" altLang="en-US" sz="12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81DF7A8-4383-4358-839C-4FC577F6A9B8}"/>
              </a:ext>
            </a:extLst>
          </p:cNvPr>
          <p:cNvSpPr txBox="1"/>
          <p:nvPr/>
        </p:nvSpPr>
        <p:spPr>
          <a:xfrm>
            <a:off x="5317954" y="6250577"/>
            <a:ext cx="2894837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日本工業大学 太陽光発電（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580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ｋＷ）</a:t>
            </a:r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9483CDE0-3E0E-4CE7-A8DC-F04D7CA83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2871"/>
              </p:ext>
            </p:extLst>
          </p:nvPr>
        </p:nvGraphicFramePr>
        <p:xfrm>
          <a:off x="4622706" y="1641370"/>
          <a:ext cx="2518904" cy="2143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4" imgW="5304762" imgH="3390476" progId="Paint.Picture">
                  <p:embed/>
                </p:oleObj>
              </mc:Choice>
              <mc:Fallback>
                <p:oleObj name="ビットマップ イメージ" r:id="rId4" imgW="5304762" imgH="3390476" progId="Paint.Picture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B1A43572-632B-4815-9FF5-FF5C2E98D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706" y="1641370"/>
                        <a:ext cx="2518904" cy="2143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C5BD2D7-F857-42C4-9281-4640FE86FBCD}"/>
              </a:ext>
            </a:extLst>
          </p:cNvPr>
          <p:cNvSpPr/>
          <p:nvPr/>
        </p:nvSpPr>
        <p:spPr>
          <a:xfrm>
            <a:off x="5599991" y="2973208"/>
            <a:ext cx="577525" cy="142132"/>
          </a:xfrm>
          <a:prstGeom prst="roundRect">
            <a:avLst>
              <a:gd name="adj" fmla="val 50000"/>
            </a:avLst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40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72CF6DC-3FC8-419F-B10F-C09F5B8A9183}"/>
              </a:ext>
            </a:extLst>
          </p:cNvPr>
          <p:cNvSpPr/>
          <p:nvPr/>
        </p:nvSpPr>
        <p:spPr>
          <a:xfrm>
            <a:off x="232284" y="255181"/>
            <a:ext cx="8890382" cy="105678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事業者の敷地内で使用するエネルギー関連機器の状態監視及びエネルギー消費量の削減・平準化する機能</a:t>
            </a:r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EMS(</a:t>
            </a:r>
            <a:r>
              <a:rPr lang="en-US" altLang="ja-JP" sz="2000" dirty="0">
                <a:solidFill>
                  <a:schemeClr val="tx1"/>
                </a:solidFill>
              </a:rPr>
              <a:t>Energy Management System)</a:t>
            </a:r>
            <a:r>
              <a:rPr lang="ja-JP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制御装置」</a:t>
            </a:r>
            <a:endPara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64B80B-455F-49F6-84F5-D3CE252C81EE}"/>
              </a:ext>
            </a:extLst>
          </p:cNvPr>
          <p:cNvSpPr txBox="1"/>
          <p:nvPr/>
        </p:nvSpPr>
        <p:spPr>
          <a:xfrm>
            <a:off x="168495" y="4605277"/>
            <a:ext cx="40184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　徴</a:t>
            </a:r>
            <a:r>
              <a:rPr lang="en-US" altLang="ja-JP" sz="16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１：数台の蓄電池が連結される場合、従来は電圧・電流・周波数の異変により漏電・短絡・フラッシュオーバ、過負荷があるが、これらを解決した自立制御型システムの導入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２：</a:t>
            </a:r>
            <a:r>
              <a:rPr kumimoji="1"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通信プロトコルの異なる設備機器の電気使用</a:t>
            </a:r>
            <a:r>
              <a:rPr kumimoji="1" lang="ja-JP" altLang="en-US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量</a:t>
            </a:r>
            <a:r>
              <a:rPr kumimoji="1"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の一元把握を図るため</a:t>
            </a:r>
            <a:r>
              <a:rPr kumimoji="1" lang="ja-JP" altLang="en-US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kumimoji="1"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メーカーフリーで省電力規格である</a:t>
            </a:r>
            <a:r>
              <a:rPr kumimoji="1" lang="en-US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LPWA(Low Power Wide Area-network)</a:t>
            </a:r>
            <a:r>
              <a:rPr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及び通信規格</a:t>
            </a:r>
            <a:r>
              <a:rPr lang="en-US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ECHONET</a:t>
            </a:r>
            <a:r>
              <a:rPr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Lite</a:t>
            </a:r>
            <a:r>
              <a:rPr kumimoji="1" lang="ja-JP" altLang="ja-JP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を利用した情報伝達システム</a:t>
            </a:r>
            <a:r>
              <a:rPr kumimoji="1" lang="ja-JP" altLang="en-US" sz="1400" b="1" kern="12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の導入</a:t>
            </a:r>
            <a:endParaRPr kumimoji="1" lang="ja-JP" alt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1997261-5B1B-4E48-B7B0-69E85D3FA3E2}"/>
              </a:ext>
            </a:extLst>
          </p:cNvPr>
          <p:cNvSpPr txBox="1"/>
          <p:nvPr/>
        </p:nvSpPr>
        <p:spPr>
          <a:xfrm>
            <a:off x="168495" y="1329393"/>
            <a:ext cx="4018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開発商品</a:t>
            </a:r>
            <a:r>
              <a:rPr lang="en-US" altLang="ja-JP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マイクログリッド内に存在する蓄電池や各種の設備機器、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EV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チャージャーなどを統合化し一元管理・監視・端末伝達する価格競争力のあるデジタル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EMS(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エネルギー・マネジ メント・システム</a:t>
            </a:r>
            <a:r>
              <a:rPr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制御装置の商品開発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主な機能</a:t>
            </a:r>
            <a:r>
              <a:rPr lang="en-US" altLang="ja-JP" sz="1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①エネルギー関連機器の状態監視を常時行い、エネルギー消費量の削減・平準化を達成し、未利用エネルギーの地産地消率を向上する。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②レジリエンスの観点から、独立分散型エネルギー供給の視点で、電気自動車の蓄電池を充電制御し防災システムに貢献する。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65ABB6-2426-41C8-B604-46CE44AF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5723" y="5908461"/>
            <a:ext cx="2057400" cy="365125"/>
          </a:xfrm>
        </p:spPr>
        <p:txBody>
          <a:bodyPr/>
          <a:lstStyle/>
          <a:p>
            <a:fld id="{DE56DD6D-A0C8-46B3-8357-F9165002934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DF7A8-4383-4358-839C-4FC577F6A9B8}"/>
              </a:ext>
            </a:extLst>
          </p:cNvPr>
          <p:cNvSpPr txBox="1"/>
          <p:nvPr/>
        </p:nvSpPr>
        <p:spPr>
          <a:xfrm>
            <a:off x="5872404" y="5960218"/>
            <a:ext cx="1490332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イメージ図</a:t>
            </a: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83A82FC-794B-4F27-8A44-2C60C2CBB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47631"/>
              </p:ext>
            </p:extLst>
          </p:nvPr>
        </p:nvGraphicFramePr>
        <p:xfrm>
          <a:off x="4186935" y="1727136"/>
          <a:ext cx="4861271" cy="413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ビットマップ イメージ" r:id="rId2" imgW="5304762" imgH="3390476" progId="Paint.Picture">
                  <p:embed/>
                </p:oleObj>
              </mc:Choice>
              <mc:Fallback>
                <p:oleObj name="ビットマップ イメージ" r:id="rId2" imgW="5304762" imgH="3390476" progId="Paint.Picture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B1A43572-632B-4815-9FF5-FF5C2E98D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935" y="1727136"/>
                        <a:ext cx="4861271" cy="4136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1D600A98-3CE3-4CB0-A2FB-0B3FED479D42}"/>
              </a:ext>
            </a:extLst>
          </p:cNvPr>
          <p:cNvSpPr/>
          <p:nvPr/>
        </p:nvSpPr>
        <p:spPr>
          <a:xfrm>
            <a:off x="6065874" y="4290237"/>
            <a:ext cx="1121735" cy="276447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687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965D39-0C83-4C8F-8B57-6EC032EF0066}"/>
              </a:ext>
            </a:extLst>
          </p:cNvPr>
          <p:cNvSpPr txBox="1"/>
          <p:nvPr/>
        </p:nvSpPr>
        <p:spPr>
          <a:xfrm>
            <a:off x="120316" y="1038997"/>
            <a:ext cx="39448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ja-JP" sz="16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6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主な機能</a:t>
            </a:r>
            <a:r>
              <a:rPr lang="en-US" altLang="ja-JP" sz="16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lvl="0" algn="just"/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マイクログリッド内の蓄電池、太陽電池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PCS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及び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EV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チャージャー間の機器連係を図る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ECHONETLite</a:t>
            </a:r>
            <a:r>
              <a:rPr lang="en-US" altLang="ja-JP" sz="1600" b="1" kern="100" baseline="30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1)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通信プロトコル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活用した</a:t>
            </a:r>
            <a:r>
              <a:rPr lang="en-US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OSGi</a:t>
            </a:r>
            <a:r>
              <a:rPr lang="en-US" altLang="ja-JP" sz="1600" b="1" kern="100" baseline="30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2)3)</a:t>
            </a:r>
            <a:r>
              <a:rPr lang="ja-JP" altLang="ja-JP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監視機能</a:t>
            </a:r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を搭載</a:t>
            </a:r>
            <a:endParaRPr lang="en-US" altLang="ja-JP" sz="16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en-US" altLang="ja-JP" sz="1600" b="1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600" b="1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②</a:t>
            </a:r>
            <a:r>
              <a:rPr lang="ja-JP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台風や地震により、系統連系が遮断された際、防災レジリエン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ト</a:t>
            </a:r>
            <a:r>
              <a:rPr lang="ja-JP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技術である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EV</a:t>
            </a:r>
            <a:r>
              <a:rPr lang="ja-JP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チャージャーによるデマンドコントロール技術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en-US" altLang="ja-JP" sz="1600" b="1" kern="1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en-US" altLang="ja-JP" sz="1600" b="1" kern="1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注記</a:t>
            </a:r>
            <a:r>
              <a:rPr lang="en-US" altLang="ja-JP" sz="1400" kern="100" baseline="30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1)</a:t>
            </a:r>
            <a:r>
              <a:rPr lang="en-US" altLang="ja-JP" sz="1400" kern="10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ECHONETLite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ISO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規格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/IEC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規格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 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として国際標準化された制御プロトコル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lvl="0" algn="just"/>
            <a:r>
              <a:rPr lang="en-US" altLang="ja-JP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ja-JP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注記</a:t>
            </a:r>
            <a:r>
              <a:rPr lang="en-US" altLang="ja-JP" sz="1400" kern="100" baseline="30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2)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OSGi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：遠隔から管理できる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Java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モ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ahoma" panose="020B0604030504040204" pitchFamily="34" charset="0"/>
            </a:endParaRPr>
          </a:p>
          <a:p>
            <a:pPr lvl="0" algn="just"/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　 ジュー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ルシ</a:t>
            </a: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ス</a:t>
            </a:r>
            <a:r>
              <a:rPr lang="ja-JP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テム</a:t>
            </a:r>
            <a:endParaRPr lang="en-US" altLang="ja-JP" sz="14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ahoma" panose="020B0604030504040204" pitchFamily="34" charset="0"/>
            </a:endParaRPr>
          </a:p>
          <a:p>
            <a:pPr lvl="0" algn="just"/>
            <a:r>
              <a:rPr lang="en-US" altLang="ja-JP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※</a:t>
            </a:r>
            <a:r>
              <a:rPr lang="ja-JP" altLang="en-US" sz="1400" kern="1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注記</a:t>
            </a:r>
            <a:r>
              <a:rPr lang="en-US" altLang="ja-JP" sz="1400" kern="100" baseline="30000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3)</a:t>
            </a:r>
            <a:r>
              <a:rPr lang="en-US" altLang="ja-JP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OSGi</a:t>
            </a:r>
            <a:r>
              <a:rPr lang="ja-JP" altLang="en-US" sz="14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ahoma" panose="020B0604030504040204" pitchFamily="34" charset="0"/>
              </a:rPr>
              <a:t>バンドル：</a:t>
            </a:r>
            <a:r>
              <a:rPr lang="en-US" altLang="ja-JP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OSGi</a:t>
            </a:r>
            <a:r>
              <a:rPr lang="ja-JP" altLang="en-US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プラットフォーム　</a:t>
            </a:r>
            <a:endParaRPr lang="en-US" altLang="ja-JP" sz="1400" kern="100" spc="35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Open Sans" panose="020B0606030504020204" pitchFamily="34" charset="0"/>
            </a:endParaRPr>
          </a:p>
          <a:p>
            <a:pPr lvl="0" algn="just"/>
            <a:r>
              <a:rPr lang="ja-JP" altLang="en-US" sz="1400" kern="100" spc="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　 </a:t>
            </a:r>
            <a:r>
              <a:rPr lang="ja-JP" altLang="ja-JP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を動作させ、そこに「</a:t>
            </a:r>
            <a:r>
              <a:rPr lang="ja-JP" altLang="en-US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バンドル」</a:t>
            </a:r>
            <a:r>
              <a:rPr lang="ja-JP" altLang="ja-JP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と呼ばれる</a:t>
            </a:r>
            <a:endParaRPr lang="en-US" altLang="ja-JP" sz="1400" kern="100" spc="35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Open Sans" panose="020B0606030504020204" pitchFamily="34" charset="0"/>
            </a:endParaRPr>
          </a:p>
          <a:p>
            <a:pPr lvl="0" algn="just"/>
            <a:r>
              <a:rPr lang="en-US" altLang="ja-JP" sz="1400" kern="100" spc="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   </a:t>
            </a:r>
            <a:r>
              <a:rPr lang="ja-JP" altLang="ja-JP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ソフトウェア部品を追加</a:t>
            </a:r>
            <a:r>
              <a:rPr lang="ja-JP" altLang="en-US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し同期させる</a:t>
            </a:r>
            <a:r>
              <a:rPr lang="ja-JP" altLang="ja-JP" sz="1400" kern="100" spc="35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Open Sans" panose="020B0606030504020204" pitchFamily="34" charset="0"/>
              </a:rPr>
              <a:t>機能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1A7D11-49A5-43F4-B6AF-9A24F29E2356}"/>
              </a:ext>
            </a:extLst>
          </p:cNvPr>
          <p:cNvSpPr/>
          <p:nvPr/>
        </p:nvSpPr>
        <p:spPr>
          <a:xfrm>
            <a:off x="120316" y="188942"/>
            <a:ext cx="8915400" cy="60162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500"/>
              </a:lnSpc>
            </a:pPr>
            <a:r>
              <a:rPr lang="ja-JP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EMS(</a:t>
            </a:r>
            <a:r>
              <a:rPr lang="en-US" altLang="ja-JP" sz="2400" dirty="0">
                <a:solidFill>
                  <a:schemeClr val="tx1"/>
                </a:solidFill>
              </a:rPr>
              <a:t>Energy Management System)</a:t>
            </a:r>
            <a:r>
              <a:rPr lang="ja-JP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制御装置」</a:t>
            </a:r>
            <a:endParaRPr kumimoji="1" lang="ja-JP" altLang="en-US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516639-6BBC-434C-93E3-53E96B1F5768}"/>
              </a:ext>
            </a:extLst>
          </p:cNvPr>
          <p:cNvSpPr/>
          <p:nvPr/>
        </p:nvSpPr>
        <p:spPr>
          <a:xfrm>
            <a:off x="7965882" y="885821"/>
            <a:ext cx="338348" cy="35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BDB4C6-013E-4EFE-A841-00C69287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2691" y="6035522"/>
            <a:ext cx="2057400" cy="365125"/>
          </a:xfrm>
        </p:spPr>
        <p:txBody>
          <a:bodyPr/>
          <a:lstStyle/>
          <a:p>
            <a:fld id="{DE56DD6D-A0C8-46B3-8357-F9165002934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84B4205-7EBE-4200-81FF-50844E75D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74" y="1381684"/>
            <a:ext cx="4989742" cy="477053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95510A-9536-42CE-A60E-4E11CAFB245E}"/>
              </a:ext>
            </a:extLst>
          </p:cNvPr>
          <p:cNvSpPr/>
          <p:nvPr/>
        </p:nvSpPr>
        <p:spPr>
          <a:xfrm>
            <a:off x="8182702" y="1189627"/>
            <a:ext cx="338348" cy="2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AFD0B8-03F8-4600-BAAD-1ED4F1AC688E}"/>
              </a:ext>
            </a:extLst>
          </p:cNvPr>
          <p:cNvSpPr/>
          <p:nvPr/>
        </p:nvSpPr>
        <p:spPr>
          <a:xfrm>
            <a:off x="7538484" y="1445153"/>
            <a:ext cx="982566" cy="404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FCE960-4A8A-4FE8-AED4-A69106B6E6A2}"/>
              </a:ext>
            </a:extLst>
          </p:cNvPr>
          <p:cNvSpPr/>
          <p:nvPr/>
        </p:nvSpPr>
        <p:spPr>
          <a:xfrm>
            <a:off x="7965881" y="1563397"/>
            <a:ext cx="476369" cy="20079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5B4B55F-CD99-45C3-A961-252E82ECFA81}"/>
              </a:ext>
            </a:extLst>
          </p:cNvPr>
          <p:cNvSpPr txBox="1"/>
          <p:nvPr/>
        </p:nvSpPr>
        <p:spPr>
          <a:xfrm>
            <a:off x="8293597" y="1487890"/>
            <a:ext cx="33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167254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41639E5-3183-41E3-8441-FAA01351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18358"/>
            <a:ext cx="2014773" cy="303118"/>
          </a:xfrm>
        </p:spPr>
        <p:txBody>
          <a:bodyPr/>
          <a:lstStyle/>
          <a:p>
            <a:fld id="{DE56DD6D-A0C8-46B3-8357-F91650029341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4" name="コネクタ: カギ線 3">
            <a:extLst>
              <a:ext uri="{FF2B5EF4-FFF2-40B4-BE49-F238E27FC236}">
                <a16:creationId xmlns:a16="http://schemas.microsoft.com/office/drawing/2014/main" id="{EB719144-151C-48C7-849F-0EDACAA96C73}"/>
              </a:ext>
            </a:extLst>
          </p:cNvPr>
          <p:cNvCxnSpPr>
            <a:stCxn id="19" idx="0"/>
            <a:endCxn id="26" idx="2"/>
          </p:cNvCxnSpPr>
          <p:nvPr/>
        </p:nvCxnSpPr>
        <p:spPr>
          <a:xfrm rot="5400000" flipH="1" flipV="1">
            <a:off x="4421642" y="1044537"/>
            <a:ext cx="631661" cy="11916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コネクタ: カギ線 4">
            <a:extLst>
              <a:ext uri="{FF2B5EF4-FFF2-40B4-BE49-F238E27FC236}">
                <a16:creationId xmlns:a16="http://schemas.microsoft.com/office/drawing/2014/main" id="{C668623D-62CD-4B1B-A41B-C5148BD2D166}"/>
              </a:ext>
            </a:extLst>
          </p:cNvPr>
          <p:cNvCxnSpPr>
            <a:cxnSpLocks/>
            <a:stCxn id="19" idx="1"/>
            <a:endCxn id="43" idx="3"/>
          </p:cNvCxnSpPr>
          <p:nvPr/>
        </p:nvCxnSpPr>
        <p:spPr>
          <a:xfrm rot="10800000" flipV="1">
            <a:off x="3004837" y="2219371"/>
            <a:ext cx="396412" cy="269831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>
            <a:extLst>
              <a:ext uri="{FF2B5EF4-FFF2-40B4-BE49-F238E27FC236}">
                <a16:creationId xmlns:a16="http://schemas.microsoft.com/office/drawing/2014/main" id="{A5CD2439-E640-4841-A605-7498037C063C}"/>
              </a:ext>
            </a:extLst>
          </p:cNvPr>
          <p:cNvSpPr txBox="1">
            <a:spLocks/>
          </p:cNvSpPr>
          <p:nvPr/>
        </p:nvSpPr>
        <p:spPr>
          <a:xfrm>
            <a:off x="451279" y="937171"/>
            <a:ext cx="2998207" cy="52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システム構成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1058A8-F01F-4A21-AF3E-22315FB24A5B}"/>
              </a:ext>
            </a:extLst>
          </p:cNvPr>
          <p:cNvSpPr/>
          <p:nvPr/>
        </p:nvSpPr>
        <p:spPr>
          <a:xfrm>
            <a:off x="598569" y="5504494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en-US" altLang="ja-JP" dirty="0">
                <a:solidFill>
                  <a:schemeClr val="tx1"/>
                </a:solidFill>
              </a:rPr>
              <a:t>PV </a:t>
            </a:r>
            <a:r>
              <a:rPr lang="en-US" altLang="ja-JP" dirty="0">
                <a:solidFill>
                  <a:schemeClr val="tx1"/>
                </a:solidFill>
              </a:rPr>
              <a:t>PCS</a:t>
            </a:r>
          </a:p>
          <a:p>
            <a:pPr algn="ctr">
              <a:lnSpc>
                <a:spcPts val="1800"/>
              </a:lnSpc>
            </a:pPr>
            <a:r>
              <a:rPr kumimoji="1" lang="en-US" altLang="ja-JP" dirty="0">
                <a:solidFill>
                  <a:schemeClr val="tx1"/>
                </a:solidFill>
              </a:rPr>
              <a:t>(10kW X 6</a:t>
            </a:r>
            <a:r>
              <a:rPr kumimoji="1" lang="ja-JP" altLang="en-US" dirty="0">
                <a:solidFill>
                  <a:schemeClr val="tx1"/>
                </a:solidFill>
              </a:rPr>
              <a:t>台</a:t>
            </a:r>
            <a:r>
              <a:rPr kumimoji="1" lang="en-US" altLang="ja-JP" dirty="0">
                <a:solidFill>
                  <a:schemeClr val="tx1"/>
                </a:solidFill>
              </a:rPr>
              <a:t>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B1368F9-AECB-4EA5-8E56-7291265AC451}"/>
              </a:ext>
            </a:extLst>
          </p:cNvPr>
          <p:cNvSpPr/>
          <p:nvPr/>
        </p:nvSpPr>
        <p:spPr>
          <a:xfrm>
            <a:off x="590559" y="3758163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kumimoji="1" lang="en-US" altLang="ja-JP" dirty="0">
                <a:solidFill>
                  <a:schemeClr val="tx1"/>
                </a:solidFill>
              </a:rPr>
              <a:t>PV</a:t>
            </a:r>
            <a:r>
              <a:rPr kumimoji="1" lang="ja-JP" altLang="en-US" dirty="0">
                <a:solidFill>
                  <a:schemeClr val="tx1"/>
                </a:solidFill>
              </a:rPr>
              <a:t>パネル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</a:pPr>
            <a:r>
              <a:rPr lang="en-US" altLang="ja-JP" dirty="0">
                <a:solidFill>
                  <a:schemeClr val="tx1"/>
                </a:solidFill>
              </a:rPr>
              <a:t>60kW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9B4EA22-A18A-491D-9193-8EC8738A56E1}"/>
              </a:ext>
            </a:extLst>
          </p:cNvPr>
          <p:cNvSpPr/>
          <p:nvPr/>
        </p:nvSpPr>
        <p:spPr>
          <a:xfrm>
            <a:off x="3401249" y="4652498"/>
            <a:ext cx="1480837" cy="61144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ja-JP" altLang="en-US" sz="1400" i="0" spc="-200" dirty="0">
                <a:solidFill>
                  <a:schemeClr val="tx1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多回路エネルギー監視モニター </a:t>
            </a:r>
            <a:endParaRPr lang="en-US" altLang="ja-JP" sz="1400" i="0" spc="-200" dirty="0">
              <a:solidFill>
                <a:schemeClr val="tx1"/>
              </a:solidFill>
              <a:effectLst/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algn="ctr">
              <a:lnSpc>
                <a:spcPts val="14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(e-multi)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61E420-DEB0-4B1F-8173-A289DC24514C}"/>
              </a:ext>
            </a:extLst>
          </p:cNvPr>
          <p:cNvSpPr/>
          <p:nvPr/>
        </p:nvSpPr>
        <p:spPr>
          <a:xfrm>
            <a:off x="3401249" y="3886399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IP</a:t>
            </a:r>
            <a:r>
              <a:rPr kumimoji="1" lang="ja-JP" altLang="en-US" sz="1400" dirty="0"/>
              <a:t>アダプタ</a:t>
            </a:r>
            <a:endParaRPr kumimoji="1" lang="en-US" altLang="ja-JP" sz="1400" dirty="0"/>
          </a:p>
          <a:p>
            <a:pPr algn="ctr"/>
            <a:r>
              <a:rPr lang="ja-JP" altLang="en-US" sz="1400" spc="-150" dirty="0"/>
              <a:t>セカンドフェイズ</a:t>
            </a:r>
            <a:endParaRPr kumimoji="1" lang="ja-JP" altLang="en-US" sz="1400" spc="-15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E7D9498-4B14-4B14-804F-ACD9DC0193FD}"/>
              </a:ext>
            </a:extLst>
          </p:cNvPr>
          <p:cNvSpPr/>
          <p:nvPr/>
        </p:nvSpPr>
        <p:spPr>
          <a:xfrm>
            <a:off x="5533441" y="4384503"/>
            <a:ext cx="740419" cy="1251901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動力</a:t>
            </a:r>
            <a:endParaRPr kumimoji="1" lang="en-US" altLang="ja-JP" sz="1400" dirty="0"/>
          </a:p>
          <a:p>
            <a:pPr algn="ctr"/>
            <a:r>
              <a:rPr lang="ja-JP" altLang="en-US" sz="1400" dirty="0"/>
              <a:t>配電盤</a:t>
            </a:r>
            <a:endParaRPr kumimoji="1" lang="ja-JP" altLang="en-US" sz="1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46DAB1D-6C78-448E-9908-A6D7DAACF44E}"/>
              </a:ext>
            </a:extLst>
          </p:cNvPr>
          <p:cNvSpPr/>
          <p:nvPr/>
        </p:nvSpPr>
        <p:spPr>
          <a:xfrm>
            <a:off x="8096341" y="4314993"/>
            <a:ext cx="740419" cy="1275927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</a:rPr>
              <a:t>電灯</a:t>
            </a:r>
            <a:endParaRPr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配電盤</a:t>
            </a:r>
          </a:p>
        </p:txBody>
      </p:sp>
      <p:cxnSp>
        <p:nvCxnSpPr>
          <p:cNvPr id="13" name="コネクタ: カギ線 12">
            <a:extLst>
              <a:ext uri="{FF2B5EF4-FFF2-40B4-BE49-F238E27FC236}">
                <a16:creationId xmlns:a16="http://schemas.microsoft.com/office/drawing/2014/main" id="{43D3F9B1-67EC-47D8-A796-B9AF258BA252}"/>
              </a:ext>
            </a:extLst>
          </p:cNvPr>
          <p:cNvCxnSpPr>
            <a:cxnSpLocks/>
            <a:stCxn id="8" idx="2"/>
            <a:endCxn id="43" idx="0"/>
          </p:cNvCxnSpPr>
          <p:nvPr/>
        </p:nvCxnSpPr>
        <p:spPr>
          <a:xfrm rot="16200000" flipH="1">
            <a:off x="1612735" y="4002805"/>
            <a:ext cx="369926" cy="93344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E35334B-BF39-45E7-B375-77FDAB324406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4141668" y="4412799"/>
            <a:ext cx="0" cy="239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B6FCC32D-52D1-4327-B064-F075F7805ACB}"/>
              </a:ext>
            </a:extLst>
          </p:cNvPr>
          <p:cNvCxnSpPr>
            <a:cxnSpLocks/>
            <a:stCxn id="7" idx="2"/>
          </p:cNvCxnSpPr>
          <p:nvPr/>
        </p:nvCxnSpPr>
        <p:spPr>
          <a:xfrm rot="5400000" flipH="1" flipV="1">
            <a:off x="3142170" y="3647223"/>
            <a:ext cx="580488" cy="4186853"/>
          </a:xfrm>
          <a:prstGeom prst="bentConnector4">
            <a:avLst>
              <a:gd name="adj1" fmla="val -39381"/>
              <a:gd name="adj2" fmla="val 58842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66E91DF2-B291-48FB-BCFF-4D2B1CD1A7C9}"/>
              </a:ext>
            </a:extLst>
          </p:cNvPr>
          <p:cNvCxnSpPr>
            <a:cxnSpLocks/>
            <a:stCxn id="9" idx="3"/>
            <a:endCxn id="17" idx="0"/>
          </p:cNvCxnSpPr>
          <p:nvPr/>
        </p:nvCxnSpPr>
        <p:spPr>
          <a:xfrm>
            <a:off x="4882086" y="4958220"/>
            <a:ext cx="141097" cy="39476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ADA2E8E-802D-4E41-A413-9DA5E57B7238}"/>
              </a:ext>
            </a:extLst>
          </p:cNvPr>
          <p:cNvSpPr/>
          <p:nvPr/>
        </p:nvSpPr>
        <p:spPr>
          <a:xfrm>
            <a:off x="4882151" y="5352982"/>
            <a:ext cx="282064" cy="18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455894-71B3-46D3-A088-D81F82AF9BD6}"/>
              </a:ext>
            </a:extLst>
          </p:cNvPr>
          <p:cNvSpPr txBox="1"/>
          <p:nvPr/>
        </p:nvSpPr>
        <p:spPr>
          <a:xfrm>
            <a:off x="4965399" y="5087552"/>
            <a:ext cx="38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CT</a:t>
            </a:r>
            <a:endParaRPr kumimoji="1" lang="ja-JP" altLang="en-US" sz="12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0B714EF-BD13-40CF-AB53-6869F6197522}"/>
              </a:ext>
            </a:extLst>
          </p:cNvPr>
          <p:cNvSpPr/>
          <p:nvPr/>
        </p:nvSpPr>
        <p:spPr>
          <a:xfrm>
            <a:off x="3401249" y="1956171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SGW</a:t>
            </a:r>
          </a:p>
          <a:p>
            <a:pPr algn="ctr"/>
            <a:r>
              <a:rPr kumimoji="1" lang="ja-JP" altLang="en-US" sz="1400" spc="-150" dirty="0">
                <a:solidFill>
                  <a:schemeClr val="tx1"/>
                </a:solidFill>
              </a:rPr>
              <a:t>セカンドフェイズ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C9D06C-5FC6-45DD-B8D5-6FF8CFB06F59}"/>
              </a:ext>
            </a:extLst>
          </p:cNvPr>
          <p:cNvSpPr/>
          <p:nvPr/>
        </p:nvSpPr>
        <p:spPr>
          <a:xfrm>
            <a:off x="3401249" y="1025784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LTE</a:t>
            </a:r>
            <a:r>
              <a:rPr kumimoji="1" lang="ja-JP" altLang="en-US" dirty="0">
                <a:solidFill>
                  <a:schemeClr val="tx1"/>
                </a:solidFill>
              </a:rPr>
              <a:t>ｱﾀﾞﾌﾟﾀ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B146DE5-0008-43CA-9404-C7CFC322042C}"/>
              </a:ext>
            </a:extLst>
          </p:cNvPr>
          <p:cNvSpPr/>
          <p:nvPr/>
        </p:nvSpPr>
        <p:spPr>
          <a:xfrm>
            <a:off x="5712688" y="1953034"/>
            <a:ext cx="1508889" cy="67736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kumimoji="1" lang="en-US" altLang="ja-JP" sz="1600" dirty="0">
                <a:solidFill>
                  <a:schemeClr val="tx1"/>
                </a:solidFill>
              </a:rPr>
              <a:t>EV</a:t>
            </a:r>
            <a:r>
              <a:rPr kumimoji="1" lang="ja-JP" altLang="en-US" sz="1600" dirty="0">
                <a:solidFill>
                  <a:schemeClr val="tx1"/>
                </a:solidFill>
              </a:rPr>
              <a:t>スマートチャージャー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>
              <a:lnSpc>
                <a:spcPts val="1600"/>
              </a:lnSpc>
            </a:pPr>
            <a:r>
              <a:rPr kumimoji="1" lang="ja-JP" altLang="en-US" sz="1600" dirty="0">
                <a:solidFill>
                  <a:schemeClr val="tx1"/>
                </a:solidFill>
              </a:rPr>
              <a:t>河村電器産業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D28C963-AF78-44A3-A88E-7F6DE6B37731}"/>
              </a:ext>
            </a:extLst>
          </p:cNvPr>
          <p:cNvSpPr/>
          <p:nvPr/>
        </p:nvSpPr>
        <p:spPr>
          <a:xfrm>
            <a:off x="7693501" y="1917980"/>
            <a:ext cx="987722" cy="35504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pc="-100" dirty="0">
                <a:solidFill>
                  <a:schemeClr val="tx1"/>
                </a:solidFill>
              </a:rPr>
              <a:t>EV</a:t>
            </a:r>
            <a:r>
              <a:rPr kumimoji="1" lang="ja-JP" altLang="en-US" sz="1600" spc="-100" dirty="0">
                <a:solidFill>
                  <a:schemeClr val="tx1"/>
                </a:solidFill>
              </a:rPr>
              <a:t>充電器</a:t>
            </a:r>
          </a:p>
        </p:txBody>
      </p: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0EB08F30-6FE7-4EC9-9C76-B449FE88E0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1229" y="2764552"/>
            <a:ext cx="2137370" cy="993348"/>
          </a:xfrm>
          <a:prstGeom prst="bentConnector3">
            <a:avLst>
              <a:gd name="adj1" fmla="val 7636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75303214-C545-4D5A-9C42-FD3D5985409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33230" y="3180375"/>
            <a:ext cx="1397624" cy="201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 25">
            <a:extLst>
              <a:ext uri="{FF2B5EF4-FFF2-40B4-BE49-F238E27FC236}">
                <a16:creationId xmlns:a16="http://schemas.microsoft.com/office/drawing/2014/main" id="{FD4B9CE5-91CB-4772-AAE2-879403055687}"/>
              </a:ext>
            </a:extLst>
          </p:cNvPr>
          <p:cNvSpPr/>
          <p:nvPr/>
        </p:nvSpPr>
        <p:spPr>
          <a:xfrm>
            <a:off x="5329066" y="1015210"/>
            <a:ext cx="1357580" cy="618600"/>
          </a:xfrm>
          <a:prstGeom prst="cloud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  <a:endParaRPr kumimoji="1" lang="ja-JP" altLang="en-US" sz="1400" spc="-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円柱 26">
            <a:extLst>
              <a:ext uri="{FF2B5EF4-FFF2-40B4-BE49-F238E27FC236}">
                <a16:creationId xmlns:a16="http://schemas.microsoft.com/office/drawing/2014/main" id="{463EEA5C-FB70-41D4-B1BE-5C435C70EB1C}"/>
              </a:ext>
            </a:extLst>
          </p:cNvPr>
          <p:cNvSpPr/>
          <p:nvPr/>
        </p:nvSpPr>
        <p:spPr>
          <a:xfrm>
            <a:off x="7252908" y="676310"/>
            <a:ext cx="1561483" cy="533939"/>
          </a:xfrm>
          <a:prstGeom prst="can">
            <a:avLst>
              <a:gd name="adj" fmla="val 18336"/>
            </a:avLst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EMS</a:t>
            </a:r>
          </a:p>
          <a:p>
            <a:pPr algn="ctr"/>
            <a:r>
              <a:rPr lang="ja-JP" altLang="en-US" sz="1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セカンドフェイズ</a:t>
            </a:r>
            <a:endParaRPr kumimoji="1" lang="ja-JP" altLang="en-US" sz="1400" spc="-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FE929FA0-36BA-475D-A214-799A2014FBFC}"/>
              </a:ext>
            </a:extLst>
          </p:cNvPr>
          <p:cNvCxnSpPr>
            <a:stCxn id="27" idx="2"/>
            <a:endCxn id="26" idx="0"/>
          </p:cNvCxnSpPr>
          <p:nvPr/>
        </p:nvCxnSpPr>
        <p:spPr>
          <a:xfrm rot="10800000" flipV="1">
            <a:off x="6685516" y="943280"/>
            <a:ext cx="567393" cy="38123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922E9C7-761E-4F85-8BB7-F675636108E4}"/>
              </a:ext>
            </a:extLst>
          </p:cNvPr>
          <p:cNvSpPr txBox="1"/>
          <p:nvPr/>
        </p:nvSpPr>
        <p:spPr>
          <a:xfrm>
            <a:off x="370200" y="1366309"/>
            <a:ext cx="2708397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■</a:t>
            </a:r>
            <a:r>
              <a:rPr kumimoji="1" lang="en-US" altLang="ja-JP" sz="1400" b="1" dirty="0"/>
              <a:t>EMS</a:t>
            </a:r>
          </a:p>
          <a:p>
            <a:r>
              <a:rPr lang="ja-JP" altLang="en-US" sz="1400" b="1" dirty="0"/>
              <a:t>　－各機器の状態確認</a:t>
            </a:r>
            <a:endParaRPr lang="en-US" altLang="ja-JP" sz="1400" b="1" dirty="0"/>
          </a:p>
          <a:p>
            <a:r>
              <a:rPr kumimoji="1" lang="ja-JP" altLang="en-US" sz="1400" b="1" dirty="0"/>
              <a:t>　－停電想定の自立運転</a:t>
            </a:r>
            <a:endParaRPr kumimoji="1" lang="en-US" altLang="ja-JP" sz="1400" b="1" dirty="0"/>
          </a:p>
          <a:p>
            <a:endParaRPr lang="en-US" altLang="ja-JP" sz="1400" b="1" dirty="0"/>
          </a:p>
          <a:p>
            <a:r>
              <a:rPr kumimoji="1" lang="ja-JP" altLang="en-US" sz="1400" b="1" dirty="0"/>
              <a:t>■定置型蓄電池</a:t>
            </a:r>
            <a:endParaRPr kumimoji="1" lang="en-US" altLang="ja-JP" sz="1400" b="1" dirty="0"/>
          </a:p>
          <a:p>
            <a:r>
              <a:rPr lang="ja-JP" altLang="en-US" sz="1400" b="1" dirty="0"/>
              <a:t>　－高効率蓄電システム</a:t>
            </a:r>
            <a:endParaRPr lang="en-US" altLang="ja-JP" sz="1400" b="1" dirty="0"/>
          </a:p>
          <a:p>
            <a:endParaRPr lang="en-US" altLang="ja-JP" sz="1400" b="1" dirty="0"/>
          </a:p>
          <a:p>
            <a:r>
              <a:rPr kumimoji="1" lang="ja-JP" altLang="en-US" sz="1400" b="1" dirty="0"/>
              <a:t>■</a:t>
            </a:r>
            <a:r>
              <a:rPr kumimoji="1" lang="en-US" altLang="ja-JP" sz="1400" b="1" dirty="0"/>
              <a:t>PV-PCS</a:t>
            </a:r>
          </a:p>
          <a:p>
            <a:pPr>
              <a:lnSpc>
                <a:spcPts val="1600"/>
              </a:lnSpc>
            </a:pPr>
            <a:r>
              <a:rPr lang="ja-JP" altLang="en-US" sz="1400" b="1" dirty="0"/>
              <a:t>　－電力測定は多回路エネル　　</a:t>
            </a:r>
            <a:endParaRPr lang="en-US" altLang="ja-JP" sz="1400" b="1" dirty="0"/>
          </a:p>
          <a:p>
            <a:pPr>
              <a:lnSpc>
                <a:spcPts val="1600"/>
              </a:lnSpc>
            </a:pPr>
            <a:r>
              <a:rPr lang="ja-JP" altLang="en-US" sz="1400" b="1" dirty="0"/>
              <a:t>　　ギー監視モニター</a:t>
            </a:r>
            <a:r>
              <a:rPr lang="en-US" altLang="ja-JP" sz="1400" b="1" dirty="0"/>
              <a:t>(e-Multi)</a:t>
            </a:r>
            <a:endParaRPr kumimoji="1" lang="en-US" altLang="ja-JP" sz="1400" b="1" dirty="0"/>
          </a:p>
        </p:txBody>
      </p:sp>
      <p:cxnSp>
        <p:nvCxnSpPr>
          <p:cNvPr id="31" name="コネクタ: カギ線 30">
            <a:extLst>
              <a:ext uri="{FF2B5EF4-FFF2-40B4-BE49-F238E27FC236}">
                <a16:creationId xmlns:a16="http://schemas.microsoft.com/office/drawing/2014/main" id="{07E65ADB-CF9E-42EA-8EAA-6B052B1A32A4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5507631" y="6032423"/>
            <a:ext cx="793529" cy="148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FFFE947-02EA-4C75-AAE9-AD3C03A968FC}"/>
              </a:ext>
            </a:extLst>
          </p:cNvPr>
          <p:cNvSpPr/>
          <p:nvPr/>
        </p:nvSpPr>
        <p:spPr>
          <a:xfrm>
            <a:off x="5773818" y="5985515"/>
            <a:ext cx="282064" cy="18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CE74CAE-4807-40AD-A0AB-A12BDD66B2EA}"/>
              </a:ext>
            </a:extLst>
          </p:cNvPr>
          <p:cNvSpPr txBox="1"/>
          <p:nvPr/>
        </p:nvSpPr>
        <p:spPr>
          <a:xfrm>
            <a:off x="5330915" y="6056528"/>
            <a:ext cx="38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CT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3941150-6C4C-4A4C-8527-167E188B86BB}"/>
              </a:ext>
            </a:extLst>
          </p:cNvPr>
          <p:cNvSpPr txBox="1"/>
          <p:nvPr/>
        </p:nvSpPr>
        <p:spPr>
          <a:xfrm>
            <a:off x="7974498" y="5830085"/>
            <a:ext cx="38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CT</a:t>
            </a:r>
            <a:endParaRPr kumimoji="1" lang="ja-JP" altLang="en-US" sz="1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12A8D5A-DD9E-4313-AB64-837D5083DF56}"/>
              </a:ext>
            </a:extLst>
          </p:cNvPr>
          <p:cNvSpPr txBox="1"/>
          <p:nvPr/>
        </p:nvSpPr>
        <p:spPr>
          <a:xfrm>
            <a:off x="7616687" y="6094275"/>
            <a:ext cx="106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単相三線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B614DC9-B3BD-43AD-99D1-3B75C9A0C187}"/>
              </a:ext>
            </a:extLst>
          </p:cNvPr>
          <p:cNvSpPr txBox="1"/>
          <p:nvPr/>
        </p:nvSpPr>
        <p:spPr>
          <a:xfrm>
            <a:off x="4882151" y="6231030"/>
            <a:ext cx="1021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三</a:t>
            </a:r>
            <a:r>
              <a:rPr kumimoji="1" lang="ja-JP" altLang="en-US" sz="1400" dirty="0"/>
              <a:t>相三線</a:t>
            </a:r>
          </a:p>
        </p:txBody>
      </p:sp>
      <p:cxnSp>
        <p:nvCxnSpPr>
          <p:cNvPr id="38" name="コネクタ: カギ線 37">
            <a:extLst>
              <a:ext uri="{FF2B5EF4-FFF2-40B4-BE49-F238E27FC236}">
                <a16:creationId xmlns:a16="http://schemas.microsoft.com/office/drawing/2014/main" id="{4D40B4A6-B908-4E06-B56F-AE98112A4306}"/>
              </a:ext>
            </a:extLst>
          </p:cNvPr>
          <p:cNvCxnSpPr>
            <a:cxnSpLocks/>
            <a:stCxn id="9" idx="2"/>
            <a:endCxn id="32" idx="1"/>
          </p:cNvCxnSpPr>
          <p:nvPr/>
        </p:nvCxnSpPr>
        <p:spPr>
          <a:xfrm rot="16200000" flipH="1">
            <a:off x="4550109" y="4855500"/>
            <a:ext cx="815269" cy="1632150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コネクタ: カギ線 38">
            <a:extLst>
              <a:ext uri="{FF2B5EF4-FFF2-40B4-BE49-F238E27FC236}">
                <a16:creationId xmlns:a16="http://schemas.microsoft.com/office/drawing/2014/main" id="{0F0E0612-19C3-4F1E-B3DB-9576DC5814F8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7192523" y="5286579"/>
            <a:ext cx="1140821" cy="53340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14E95D7-9280-49A0-95BE-F8ADDEEA7872}"/>
              </a:ext>
            </a:extLst>
          </p:cNvPr>
          <p:cNvSpPr txBox="1"/>
          <p:nvPr/>
        </p:nvSpPr>
        <p:spPr>
          <a:xfrm>
            <a:off x="2773226" y="2875134"/>
            <a:ext cx="136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ECHONET Lite</a:t>
            </a:r>
            <a:endParaRPr kumimoji="1" lang="ja-JP" altLang="en-US" sz="14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D9CA1D7-F350-463D-8A94-3F78467ACE56}"/>
              </a:ext>
            </a:extLst>
          </p:cNvPr>
          <p:cNvSpPr txBox="1"/>
          <p:nvPr/>
        </p:nvSpPr>
        <p:spPr>
          <a:xfrm>
            <a:off x="4455701" y="2866075"/>
            <a:ext cx="136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ECHONET Lite</a:t>
            </a:r>
            <a:endParaRPr kumimoji="1" lang="ja-JP" altLang="en-US" sz="14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31E175D-B147-48F5-86C1-A52649BC9660}"/>
              </a:ext>
            </a:extLst>
          </p:cNvPr>
          <p:cNvSpPr txBox="1"/>
          <p:nvPr/>
        </p:nvSpPr>
        <p:spPr>
          <a:xfrm>
            <a:off x="4122555" y="3465889"/>
            <a:ext cx="154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ECHONET Lite</a:t>
            </a:r>
            <a:endParaRPr kumimoji="1" lang="ja-JP" altLang="en-US" sz="14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03033E6-C08F-497D-BA78-5E33D1A9D079}"/>
              </a:ext>
            </a:extLst>
          </p:cNvPr>
          <p:cNvSpPr/>
          <p:nvPr/>
        </p:nvSpPr>
        <p:spPr>
          <a:xfrm>
            <a:off x="1524000" y="4654489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ベルニクス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</a:rPr>
              <a:t>蓄電システム</a:t>
            </a:r>
          </a:p>
        </p:txBody>
      </p: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3D80AB72-5B6A-4513-BE99-C7CF79C5AAFE}"/>
              </a:ext>
            </a:extLst>
          </p:cNvPr>
          <p:cNvCxnSpPr>
            <a:cxnSpLocks/>
            <a:stCxn id="43" idx="2"/>
            <a:endCxn id="7" idx="0"/>
          </p:cNvCxnSpPr>
          <p:nvPr/>
        </p:nvCxnSpPr>
        <p:spPr>
          <a:xfrm rot="5400000">
            <a:off x="1639902" y="4879976"/>
            <a:ext cx="323605" cy="92543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F99FA48E-103F-4F21-867A-95A7C99B5F4D}"/>
              </a:ext>
            </a:extLst>
          </p:cNvPr>
          <p:cNvCxnSpPr>
            <a:cxnSpLocks/>
          </p:cNvCxnSpPr>
          <p:nvPr/>
        </p:nvCxnSpPr>
        <p:spPr>
          <a:xfrm>
            <a:off x="971600" y="4314993"/>
            <a:ext cx="0" cy="11895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741B050-717F-438B-A7DA-C9052227122E}"/>
              </a:ext>
            </a:extLst>
          </p:cNvPr>
          <p:cNvSpPr txBox="1"/>
          <p:nvPr/>
        </p:nvSpPr>
        <p:spPr>
          <a:xfrm>
            <a:off x="384553" y="4687130"/>
            <a:ext cx="64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5</a:t>
            </a:r>
            <a:r>
              <a:rPr kumimoji="1" lang="en-US" altLang="ja-JP" sz="1400" dirty="0"/>
              <a:t>0kW</a:t>
            </a:r>
            <a:endParaRPr kumimoji="1" lang="ja-JP" altLang="en-US" sz="14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354CA5C-FB6A-4E49-8FC5-C21F057FA72A}"/>
              </a:ext>
            </a:extLst>
          </p:cNvPr>
          <p:cNvSpPr txBox="1"/>
          <p:nvPr/>
        </p:nvSpPr>
        <p:spPr>
          <a:xfrm>
            <a:off x="2063461" y="4206435"/>
            <a:ext cx="64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10kW</a:t>
            </a:r>
            <a:endParaRPr kumimoji="1" lang="ja-JP" altLang="en-US" sz="14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628EDD0-2D29-4141-BD36-84A7704223C5}"/>
              </a:ext>
            </a:extLst>
          </p:cNvPr>
          <p:cNvSpPr txBox="1"/>
          <p:nvPr/>
        </p:nvSpPr>
        <p:spPr>
          <a:xfrm>
            <a:off x="2283413" y="5178680"/>
            <a:ext cx="1021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Max2.5kW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067E925-2FDB-4ACD-9A99-0A777250E48F}"/>
              </a:ext>
            </a:extLst>
          </p:cNvPr>
          <p:cNvSpPr txBox="1"/>
          <p:nvPr/>
        </p:nvSpPr>
        <p:spPr>
          <a:xfrm>
            <a:off x="2149504" y="5999451"/>
            <a:ext cx="64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3</a:t>
            </a:r>
            <a:r>
              <a:rPr kumimoji="1" lang="en-US" altLang="ja-JP" sz="1400" dirty="0"/>
              <a:t>0kW</a:t>
            </a:r>
            <a:endParaRPr kumimoji="1" lang="ja-JP" altLang="en-US" sz="1400" dirty="0"/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8FA92CD0-C311-4FF6-A927-0C306A2944F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98899" y="3710506"/>
            <a:ext cx="446322" cy="4194453"/>
          </a:xfrm>
          <a:prstGeom prst="bentConnector4">
            <a:avLst>
              <a:gd name="adj1" fmla="val -91718"/>
              <a:gd name="adj2" fmla="val 6186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2E7E3BE-1115-4567-8E58-FF160DDEE182}"/>
              </a:ext>
            </a:extLst>
          </p:cNvPr>
          <p:cNvSpPr txBox="1"/>
          <p:nvPr/>
        </p:nvSpPr>
        <p:spPr>
          <a:xfrm>
            <a:off x="2149504" y="6423435"/>
            <a:ext cx="648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3</a:t>
            </a:r>
            <a:r>
              <a:rPr kumimoji="1" lang="en-US" altLang="ja-JP" sz="1400" dirty="0"/>
              <a:t>0kW</a:t>
            </a:r>
            <a:endParaRPr kumimoji="1" lang="ja-JP" altLang="en-US" sz="14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6525155-1290-408A-8090-3625103800F5}"/>
              </a:ext>
            </a:extLst>
          </p:cNvPr>
          <p:cNvSpPr/>
          <p:nvPr/>
        </p:nvSpPr>
        <p:spPr>
          <a:xfrm>
            <a:off x="5163099" y="5493432"/>
            <a:ext cx="282064" cy="18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コネクタ: カギ線 52">
            <a:extLst>
              <a:ext uri="{FF2B5EF4-FFF2-40B4-BE49-F238E27FC236}">
                <a16:creationId xmlns:a16="http://schemas.microsoft.com/office/drawing/2014/main" id="{B0AD580D-1E5D-4A2E-B837-9F319C5B9F6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82086" y="4958220"/>
            <a:ext cx="425791" cy="468698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A37CCE7-F9DC-43F5-AD29-7453F7A859DD}"/>
              </a:ext>
            </a:extLst>
          </p:cNvPr>
          <p:cNvSpPr/>
          <p:nvPr/>
        </p:nvSpPr>
        <p:spPr>
          <a:xfrm>
            <a:off x="5714234" y="2691030"/>
            <a:ext cx="1538674" cy="698634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solidFill>
                  <a:schemeClr val="tx1"/>
                </a:solidFill>
              </a:rPr>
              <a:t>EcoEye</a:t>
            </a:r>
            <a:r>
              <a:rPr kumimoji="1" lang="en-US" altLang="ja-JP" sz="1600" dirty="0">
                <a:solidFill>
                  <a:schemeClr val="tx1"/>
                </a:solidFill>
              </a:rPr>
              <a:t>-S</a:t>
            </a: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河村電器産業</a:t>
            </a:r>
          </a:p>
        </p:txBody>
      </p: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EA8F2117-7933-4417-99BD-D2A04E205748}"/>
              </a:ext>
            </a:extLst>
          </p:cNvPr>
          <p:cNvCxnSpPr>
            <a:cxnSpLocks/>
            <a:stCxn id="19" idx="3"/>
            <a:endCxn id="54" idx="1"/>
          </p:cNvCxnSpPr>
          <p:nvPr/>
        </p:nvCxnSpPr>
        <p:spPr>
          <a:xfrm>
            <a:off x="4882086" y="2219371"/>
            <a:ext cx="832148" cy="8209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5E421E8-FC3C-4A07-8B1C-856F0AFB6327}"/>
              </a:ext>
            </a:extLst>
          </p:cNvPr>
          <p:cNvSpPr txBox="1"/>
          <p:nvPr/>
        </p:nvSpPr>
        <p:spPr>
          <a:xfrm>
            <a:off x="5178741" y="5696788"/>
            <a:ext cx="381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CT</a:t>
            </a:r>
            <a:endParaRPr kumimoji="1" lang="ja-JP" altLang="en-US" sz="1200" dirty="0"/>
          </a:p>
        </p:txBody>
      </p:sp>
      <p:cxnSp>
        <p:nvCxnSpPr>
          <p:cNvPr id="58" name="コネクタ: カギ線 57">
            <a:extLst>
              <a:ext uri="{FF2B5EF4-FFF2-40B4-BE49-F238E27FC236}">
                <a16:creationId xmlns:a16="http://schemas.microsoft.com/office/drawing/2014/main" id="{3C5E8115-3AF5-4657-8CDF-C0F8A114B9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02102" y="2221929"/>
            <a:ext cx="1500824" cy="30429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E05B5ED-5FBF-461C-B45E-56E47ADBF959}"/>
              </a:ext>
            </a:extLst>
          </p:cNvPr>
          <p:cNvSpPr/>
          <p:nvPr/>
        </p:nvSpPr>
        <p:spPr>
          <a:xfrm>
            <a:off x="5525841" y="1866349"/>
            <a:ext cx="3354964" cy="1592007"/>
          </a:xfrm>
          <a:prstGeom prst="rect">
            <a:avLst/>
          </a:prstGeom>
          <a:noFill/>
          <a:ln w="25400">
            <a:solidFill>
              <a:srgbClr val="08DDE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168CD78-A0BB-4905-9895-FEB9DEEA2AE9}"/>
              </a:ext>
            </a:extLst>
          </p:cNvPr>
          <p:cNvSpPr txBox="1"/>
          <p:nvPr/>
        </p:nvSpPr>
        <p:spPr>
          <a:xfrm>
            <a:off x="6105267" y="3455546"/>
            <a:ext cx="225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次ページ目に詳細記述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FFC722B-5996-4C4D-AC45-A44A8B6601F2}"/>
              </a:ext>
            </a:extLst>
          </p:cNvPr>
          <p:cNvSpPr/>
          <p:nvPr/>
        </p:nvSpPr>
        <p:spPr>
          <a:xfrm>
            <a:off x="6444208" y="3983395"/>
            <a:ext cx="1480837" cy="52640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IP</a:t>
            </a:r>
            <a:r>
              <a:rPr kumimoji="1" lang="ja-JP" altLang="en-US" sz="1400" dirty="0"/>
              <a:t>アダプタ</a:t>
            </a:r>
            <a:endParaRPr kumimoji="1" lang="en-US" altLang="ja-JP" sz="1400" dirty="0"/>
          </a:p>
          <a:p>
            <a:pPr algn="ctr"/>
            <a:r>
              <a:rPr lang="ja-JP" altLang="en-US" sz="1400" spc="-150" dirty="0"/>
              <a:t>セカンドフェイズ</a:t>
            </a:r>
            <a:endParaRPr kumimoji="1" lang="ja-JP" altLang="en-US" sz="1400" spc="-150" dirty="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29EE3C0-436C-4F7B-98F3-23C4B6489808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184627" y="4509795"/>
            <a:ext cx="7897" cy="142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1A8DFB53-B48F-4D7D-A0BC-B4807F3BB8A1}"/>
              </a:ext>
            </a:extLst>
          </p:cNvPr>
          <p:cNvSpPr/>
          <p:nvPr/>
        </p:nvSpPr>
        <p:spPr>
          <a:xfrm>
            <a:off x="7703026" y="2402915"/>
            <a:ext cx="987722" cy="35504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pc="-100" dirty="0">
                <a:solidFill>
                  <a:schemeClr val="tx1"/>
                </a:solidFill>
              </a:rPr>
              <a:t>EV</a:t>
            </a:r>
            <a:r>
              <a:rPr kumimoji="1" lang="ja-JP" altLang="en-US" sz="1600" spc="-100" dirty="0">
                <a:solidFill>
                  <a:schemeClr val="tx1"/>
                </a:solidFill>
              </a:rPr>
              <a:t>充電器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488AAF7-10F6-4EBE-B6D5-45B1DF87E6AE}"/>
              </a:ext>
            </a:extLst>
          </p:cNvPr>
          <p:cNvSpPr/>
          <p:nvPr/>
        </p:nvSpPr>
        <p:spPr>
          <a:xfrm>
            <a:off x="7724977" y="2908213"/>
            <a:ext cx="987722" cy="355043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spc="-100" dirty="0">
                <a:solidFill>
                  <a:schemeClr val="tx1"/>
                </a:solidFill>
              </a:rPr>
              <a:t>EV</a:t>
            </a:r>
            <a:r>
              <a:rPr kumimoji="1" lang="ja-JP" altLang="en-US" sz="1600" spc="-100" dirty="0">
                <a:solidFill>
                  <a:schemeClr val="tx1"/>
                </a:solidFill>
              </a:rPr>
              <a:t>充電器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117A8CB-FCF5-40D4-A2E0-1392780F37F4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 flipV="1">
            <a:off x="7221577" y="2095502"/>
            <a:ext cx="471924" cy="19621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E4D42B9-F33D-4845-A2EC-0A994F892E7B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1330978" y="4284563"/>
            <a:ext cx="8010" cy="121993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A47D554F-8AB9-45AE-B19A-D5387DB18567}"/>
              </a:ext>
            </a:extLst>
          </p:cNvPr>
          <p:cNvSpPr/>
          <p:nvPr/>
        </p:nvSpPr>
        <p:spPr>
          <a:xfrm>
            <a:off x="6429490" y="4652498"/>
            <a:ext cx="1480837" cy="63408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ja-JP" altLang="en-US" sz="1400" i="0" spc="-200" dirty="0">
                <a:solidFill>
                  <a:schemeClr val="tx1"/>
                </a:solidFill>
                <a:effectLst/>
                <a:latin typeface="Yu Gothic" panose="020B0400000000000000" pitchFamily="50" charset="-128"/>
                <a:ea typeface="Yu Gothic" panose="020B0400000000000000" pitchFamily="50" charset="-128"/>
              </a:rPr>
              <a:t>多回路エネルギー監視モニター </a:t>
            </a:r>
            <a:endParaRPr lang="en-US" altLang="ja-JP" sz="1400" i="0" spc="-200" dirty="0">
              <a:solidFill>
                <a:schemeClr val="tx1"/>
              </a:solidFill>
              <a:effectLst/>
              <a:latin typeface="Yu Gothic" panose="020B0400000000000000" pitchFamily="50" charset="-128"/>
              <a:ea typeface="Yu Gothic" panose="020B0400000000000000" pitchFamily="50" charset="-128"/>
            </a:endParaRPr>
          </a:p>
          <a:p>
            <a:pPr algn="ctr">
              <a:lnSpc>
                <a:spcPts val="14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Yu Gothic" panose="020B0400000000000000" pitchFamily="50" charset="-128"/>
                <a:ea typeface="Yu Gothic" panose="020B0400000000000000" pitchFamily="50" charset="-128"/>
              </a:rPr>
              <a:t>(e-multi)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AEB7BEC-61CC-4696-9701-B73B341713CF}"/>
              </a:ext>
            </a:extLst>
          </p:cNvPr>
          <p:cNvSpPr/>
          <p:nvPr/>
        </p:nvSpPr>
        <p:spPr>
          <a:xfrm>
            <a:off x="120316" y="84221"/>
            <a:ext cx="8915400" cy="53393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実証試験内容</a:t>
            </a:r>
            <a:endParaRPr kumimoji="1" lang="ja-JP" altLang="en-US" sz="24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87" name="コネクタ: カギ線 86">
            <a:extLst>
              <a:ext uri="{FF2B5EF4-FFF2-40B4-BE49-F238E27FC236}">
                <a16:creationId xmlns:a16="http://schemas.microsoft.com/office/drawing/2014/main" id="{1EE501EF-6F12-4E66-9A25-8887AB924150}"/>
              </a:ext>
            </a:extLst>
          </p:cNvPr>
          <p:cNvCxnSpPr>
            <a:cxnSpLocks/>
          </p:cNvCxnSpPr>
          <p:nvPr/>
        </p:nvCxnSpPr>
        <p:spPr>
          <a:xfrm>
            <a:off x="7221577" y="2226422"/>
            <a:ext cx="481449" cy="364203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5E0EB5DE-EC67-45E4-85D0-58594126F16B}"/>
              </a:ext>
            </a:extLst>
          </p:cNvPr>
          <p:cNvCxnSpPr>
            <a:cxnSpLocks/>
            <a:endCxn id="64" idx="1"/>
          </p:cNvCxnSpPr>
          <p:nvPr/>
        </p:nvCxnSpPr>
        <p:spPr>
          <a:xfrm>
            <a:off x="7453240" y="3081155"/>
            <a:ext cx="271737" cy="4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コネクタ: カギ線 93">
            <a:extLst>
              <a:ext uri="{FF2B5EF4-FFF2-40B4-BE49-F238E27FC236}">
                <a16:creationId xmlns:a16="http://schemas.microsoft.com/office/drawing/2014/main" id="{67E3205C-E1CC-4443-9FAF-E748769C4D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8099055" y="5998758"/>
            <a:ext cx="793529" cy="148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414326E-CC34-40A7-B676-1EEAAE6AA1C4}"/>
              </a:ext>
            </a:extLst>
          </p:cNvPr>
          <p:cNvSpPr/>
          <p:nvPr/>
        </p:nvSpPr>
        <p:spPr>
          <a:xfrm>
            <a:off x="8333344" y="5726286"/>
            <a:ext cx="282064" cy="187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18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1A7D11-49A5-43F4-B6AF-9A24F29E2356}"/>
              </a:ext>
            </a:extLst>
          </p:cNvPr>
          <p:cNvSpPr/>
          <p:nvPr/>
        </p:nvSpPr>
        <p:spPr>
          <a:xfrm>
            <a:off x="120316" y="84221"/>
            <a:ext cx="8915400" cy="53393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実証試験内容</a:t>
            </a:r>
            <a:endParaRPr kumimoji="1" lang="ja-JP" altLang="en-US" sz="2400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2516639-6BBC-434C-93E3-53E96B1F5768}"/>
              </a:ext>
            </a:extLst>
          </p:cNvPr>
          <p:cNvSpPr/>
          <p:nvPr/>
        </p:nvSpPr>
        <p:spPr>
          <a:xfrm>
            <a:off x="7939378" y="952081"/>
            <a:ext cx="338348" cy="35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400930-4A0D-46E6-98C7-FB5DA5BDD978}"/>
              </a:ext>
            </a:extLst>
          </p:cNvPr>
          <p:cNvSpPr/>
          <p:nvPr/>
        </p:nvSpPr>
        <p:spPr>
          <a:xfrm>
            <a:off x="2663687" y="715617"/>
            <a:ext cx="569843" cy="533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81ECB69-C012-4162-A7EB-CA0F1FEA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804016"/>
            <a:ext cx="8797177" cy="549843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315841A-1F49-4D21-B0E5-503F13E8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8316" y="6370040"/>
            <a:ext cx="2057400" cy="365125"/>
          </a:xfrm>
        </p:spPr>
        <p:txBody>
          <a:bodyPr/>
          <a:lstStyle/>
          <a:p>
            <a:fld id="{DE56DD6D-A0C8-46B3-8357-F9165002934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1E02602-5B1B-4ECA-9F95-4F9DDEA4EA48}"/>
              </a:ext>
            </a:extLst>
          </p:cNvPr>
          <p:cNvSpPr/>
          <p:nvPr/>
        </p:nvSpPr>
        <p:spPr>
          <a:xfrm>
            <a:off x="5305646" y="715617"/>
            <a:ext cx="594193" cy="533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806B10-D43A-4923-B68F-5E13066BA232}"/>
              </a:ext>
            </a:extLst>
          </p:cNvPr>
          <p:cNvSpPr txBox="1"/>
          <p:nvPr/>
        </p:nvSpPr>
        <p:spPr>
          <a:xfrm>
            <a:off x="4793942" y="1642369"/>
            <a:ext cx="51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/>
              <a:t>電灯</a:t>
            </a:r>
            <a:endParaRPr kumimoji="1" lang="en-US" altLang="ja-JP" sz="1200" b="1"/>
          </a:p>
          <a:p>
            <a:r>
              <a:rPr kumimoji="1" lang="en-US" altLang="ja-JP" sz="1200" b="1"/>
              <a:t>   Tr</a:t>
            </a:r>
            <a:endParaRPr kumimoji="1" lang="ja-JP" altLang="en-US" sz="12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2534F14-B921-449A-8184-6FEA24210020}"/>
              </a:ext>
            </a:extLst>
          </p:cNvPr>
          <p:cNvSpPr txBox="1"/>
          <p:nvPr/>
        </p:nvSpPr>
        <p:spPr>
          <a:xfrm>
            <a:off x="3765612" y="2967335"/>
            <a:ext cx="51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動力</a:t>
            </a:r>
            <a:endParaRPr kumimoji="1" lang="en-US" altLang="ja-JP" sz="1200" b="1" dirty="0"/>
          </a:p>
          <a:p>
            <a:r>
              <a:rPr kumimoji="1" lang="en-US" altLang="ja-JP" sz="1200" b="1" dirty="0"/>
              <a:t>   Tr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106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371096B-0780-491A-85F2-C4841058E30D}"/>
              </a:ext>
            </a:extLst>
          </p:cNvPr>
          <p:cNvSpPr/>
          <p:nvPr/>
        </p:nvSpPr>
        <p:spPr>
          <a:xfrm>
            <a:off x="3872484" y="1007673"/>
            <a:ext cx="3072384" cy="594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主幹</a:t>
            </a:r>
            <a:r>
              <a:rPr kumimoji="1" lang="en-US" altLang="ja-JP" dirty="0"/>
              <a:t>A</a:t>
            </a:r>
          </a:p>
          <a:p>
            <a:pPr algn="ctr"/>
            <a:r>
              <a:rPr kumimoji="1" lang="ja-JP" altLang="en-US" dirty="0"/>
              <a:t>＋／－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FF0F3B-F9AD-465C-941A-FDFFA081FEA1}"/>
              </a:ext>
            </a:extLst>
          </p:cNvPr>
          <p:cNvSpPr/>
          <p:nvPr/>
        </p:nvSpPr>
        <p:spPr>
          <a:xfrm>
            <a:off x="3872484" y="1931850"/>
            <a:ext cx="1399032" cy="594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動力</a:t>
            </a:r>
            <a:r>
              <a:rPr kumimoji="1" lang="en-US" altLang="ja-JP" dirty="0"/>
              <a:t>B1</a:t>
            </a:r>
          </a:p>
          <a:p>
            <a:pPr algn="ctr"/>
            <a:r>
              <a:rPr kumimoji="1" lang="ja-JP" altLang="en-US" dirty="0"/>
              <a:t>＋／－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6A9DE3-A68D-4719-8EEA-C2722DDB4122}"/>
              </a:ext>
            </a:extLst>
          </p:cNvPr>
          <p:cNvSpPr/>
          <p:nvPr/>
        </p:nvSpPr>
        <p:spPr>
          <a:xfrm>
            <a:off x="5545838" y="1931850"/>
            <a:ext cx="1399032" cy="5949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電灯</a:t>
            </a:r>
            <a:r>
              <a:rPr kumimoji="1" lang="en-US" altLang="ja-JP" dirty="0"/>
              <a:t>C1</a:t>
            </a:r>
          </a:p>
          <a:p>
            <a:pPr algn="ctr"/>
            <a:r>
              <a:rPr kumimoji="1" lang="ja-JP" altLang="en-US" dirty="0"/>
              <a:t>＋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D70ACA9-8564-4250-A418-7DCE27073A3A}"/>
              </a:ext>
            </a:extLst>
          </p:cNvPr>
          <p:cNvSpPr/>
          <p:nvPr/>
        </p:nvSpPr>
        <p:spPr>
          <a:xfrm>
            <a:off x="3872484" y="2856027"/>
            <a:ext cx="1399032" cy="2906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消費動力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B2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3B77DE-8C5C-4C9B-987F-5F150CA3E4F2}"/>
              </a:ext>
            </a:extLst>
          </p:cNvPr>
          <p:cNvSpPr/>
          <p:nvPr/>
        </p:nvSpPr>
        <p:spPr>
          <a:xfrm>
            <a:off x="5545838" y="2856027"/>
            <a:ext cx="1399032" cy="29065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消費電灯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C2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92D52-77E1-4C59-824E-1546D1179A95}"/>
              </a:ext>
            </a:extLst>
          </p:cNvPr>
          <p:cNvSpPr/>
          <p:nvPr/>
        </p:nvSpPr>
        <p:spPr>
          <a:xfrm>
            <a:off x="7428152" y="2863965"/>
            <a:ext cx="1168923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充電器１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C3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113C3B-2DD6-49CD-A74E-87E78EFEEABF}"/>
              </a:ext>
            </a:extLst>
          </p:cNvPr>
          <p:cNvSpPr/>
          <p:nvPr/>
        </p:nvSpPr>
        <p:spPr>
          <a:xfrm>
            <a:off x="7428151" y="3881719"/>
            <a:ext cx="1168923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充電器２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C4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BEF23D-DEE6-49E9-B8FC-2612FC788C0E}"/>
              </a:ext>
            </a:extLst>
          </p:cNvPr>
          <p:cNvSpPr/>
          <p:nvPr/>
        </p:nvSpPr>
        <p:spPr>
          <a:xfrm>
            <a:off x="7428150" y="4899473"/>
            <a:ext cx="1168923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充電器３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C5</a:t>
            </a:r>
          </a:p>
        </p:txBody>
      </p:sp>
      <p:sp>
        <p:nvSpPr>
          <p:cNvPr id="3" name="太陽 2">
            <a:extLst>
              <a:ext uri="{FF2B5EF4-FFF2-40B4-BE49-F238E27FC236}">
                <a16:creationId xmlns:a16="http://schemas.microsoft.com/office/drawing/2014/main" id="{7675B5EE-032D-4505-A422-EB999A38FCB8}"/>
              </a:ext>
            </a:extLst>
          </p:cNvPr>
          <p:cNvSpPr/>
          <p:nvPr/>
        </p:nvSpPr>
        <p:spPr>
          <a:xfrm>
            <a:off x="354328" y="1007673"/>
            <a:ext cx="1323643" cy="1283039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BCBD05E-6A32-4006-9266-C7A283DB0ABE}"/>
              </a:ext>
            </a:extLst>
          </p:cNvPr>
          <p:cNvSpPr/>
          <p:nvPr/>
        </p:nvSpPr>
        <p:spPr>
          <a:xfrm>
            <a:off x="2731464" y="2856027"/>
            <a:ext cx="693059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PCS2</a:t>
            </a:r>
          </a:p>
          <a:p>
            <a:pPr algn="ctr"/>
            <a:r>
              <a:rPr kumimoji="1" lang="en-US" altLang="ja-JP" dirty="0"/>
              <a:t>B4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5FC9409-5A6F-4765-A3AA-E8A7EC177015}"/>
              </a:ext>
            </a:extLst>
          </p:cNvPr>
          <p:cNvSpPr/>
          <p:nvPr/>
        </p:nvSpPr>
        <p:spPr>
          <a:xfrm>
            <a:off x="2731464" y="3877749"/>
            <a:ext cx="693059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PCS1</a:t>
            </a:r>
          </a:p>
          <a:p>
            <a:pPr algn="ctr"/>
            <a:r>
              <a:rPr kumimoji="1" lang="en-US" altLang="ja-JP" dirty="0"/>
              <a:t>B3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25B0733-ADC6-4941-AC77-35F4FEE429B7}"/>
              </a:ext>
            </a:extLst>
          </p:cNvPr>
          <p:cNvSpPr/>
          <p:nvPr/>
        </p:nvSpPr>
        <p:spPr>
          <a:xfrm>
            <a:off x="1581393" y="3877748"/>
            <a:ext cx="875749" cy="863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蓄電池</a:t>
            </a:r>
            <a:endParaRPr kumimoji="1" lang="en-US" altLang="ja-JP" dirty="0"/>
          </a:p>
          <a:p>
            <a:pPr algn="ctr"/>
            <a:r>
              <a:rPr kumimoji="1" lang="en-US" altLang="ja-JP" dirty="0"/>
              <a:t>B5</a:t>
            </a:r>
          </a:p>
          <a:p>
            <a:pPr algn="ctr"/>
            <a:r>
              <a:rPr kumimoji="1" lang="ja-JP" altLang="en-US" dirty="0"/>
              <a:t>＋／－</a:t>
            </a:r>
            <a:endParaRPr kumimoji="1" lang="en-US" altLang="ja-JP" dirty="0"/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B48BA63A-37CC-4FBC-97F8-115911B51E9B}"/>
              </a:ext>
            </a:extLst>
          </p:cNvPr>
          <p:cNvCxnSpPr>
            <a:cxnSpLocks/>
            <a:stCxn id="3" idx="2"/>
            <a:endCxn id="14" idx="1"/>
          </p:cNvCxnSpPr>
          <p:nvPr/>
        </p:nvCxnSpPr>
        <p:spPr>
          <a:xfrm rot="16200000" flipH="1">
            <a:off x="289484" y="3017377"/>
            <a:ext cx="2018575" cy="56524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EEB71853-A475-4489-BC52-DB2940628EF8}"/>
              </a:ext>
            </a:extLst>
          </p:cNvPr>
          <p:cNvCxnSpPr>
            <a:cxnSpLocks/>
            <a:stCxn id="3" idx="2"/>
            <a:endCxn id="12" idx="1"/>
          </p:cNvCxnSpPr>
          <p:nvPr/>
        </p:nvCxnSpPr>
        <p:spPr>
          <a:xfrm rot="16200000" flipH="1">
            <a:off x="1375380" y="1931482"/>
            <a:ext cx="996854" cy="171531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E2532FAB-DF08-452C-A7E1-41EA962FDA8A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2457142" y="4309287"/>
            <a:ext cx="27432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2A06265-9328-4587-84A2-03131190BE0B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>
            <a:off x="3424523" y="4309288"/>
            <a:ext cx="44796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9BC9759-6DB8-438D-A5F6-37942E6231B2}"/>
              </a:ext>
            </a:extLst>
          </p:cNvPr>
          <p:cNvCxnSpPr>
            <a:cxnSpLocks/>
          </p:cNvCxnSpPr>
          <p:nvPr/>
        </p:nvCxnSpPr>
        <p:spPr>
          <a:xfrm>
            <a:off x="3424522" y="3295503"/>
            <a:ext cx="44796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475ECDD1-6CA6-4CBB-B933-823E09A8F8AD}"/>
              </a:ext>
            </a:extLst>
          </p:cNvPr>
          <p:cNvCxnSpPr>
            <a:cxnSpLocks/>
            <a:endCxn id="14" idx="2"/>
          </p:cNvCxnSpPr>
          <p:nvPr/>
        </p:nvCxnSpPr>
        <p:spPr>
          <a:xfrm rot="10800000">
            <a:off x="2019269" y="4740825"/>
            <a:ext cx="1831173" cy="59018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23B420A-DABA-4E8E-94C3-75D37F739173}"/>
              </a:ext>
            </a:extLst>
          </p:cNvPr>
          <p:cNvSpPr/>
          <p:nvPr/>
        </p:nvSpPr>
        <p:spPr>
          <a:xfrm>
            <a:off x="2696436" y="5104762"/>
            <a:ext cx="693059" cy="4991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CT</a:t>
            </a:r>
          </a:p>
        </p:txBody>
      </p:sp>
      <p:sp>
        <p:nvSpPr>
          <p:cNvPr id="31" name="乗算記号 30">
            <a:extLst>
              <a:ext uri="{FF2B5EF4-FFF2-40B4-BE49-F238E27FC236}">
                <a16:creationId xmlns:a16="http://schemas.microsoft.com/office/drawing/2014/main" id="{5C30A7AC-3B12-4307-A9D1-6E8DEB47933B}"/>
              </a:ext>
            </a:extLst>
          </p:cNvPr>
          <p:cNvSpPr/>
          <p:nvPr/>
        </p:nvSpPr>
        <p:spPr>
          <a:xfrm>
            <a:off x="2605090" y="5104762"/>
            <a:ext cx="875749" cy="890970"/>
          </a:xfrm>
          <a:prstGeom prst="mathMultiply">
            <a:avLst>
              <a:gd name="adj1" fmla="val 7034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DA5F7C3-9936-49EC-9DAB-735241F8E125}"/>
              </a:ext>
            </a:extLst>
          </p:cNvPr>
          <p:cNvCxnSpPr>
            <a:cxnSpLocks/>
          </p:cNvCxnSpPr>
          <p:nvPr/>
        </p:nvCxnSpPr>
        <p:spPr>
          <a:xfrm>
            <a:off x="6944868" y="3295503"/>
            <a:ext cx="44796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3524315-6D22-46FF-AE2B-CD9E76A81DC0}"/>
              </a:ext>
            </a:extLst>
          </p:cNvPr>
          <p:cNvCxnSpPr>
            <a:cxnSpLocks/>
          </p:cNvCxnSpPr>
          <p:nvPr/>
        </p:nvCxnSpPr>
        <p:spPr>
          <a:xfrm>
            <a:off x="6980191" y="4319819"/>
            <a:ext cx="44796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C484E48A-B9C0-46D9-8283-CBD6CE8DB985}"/>
              </a:ext>
            </a:extLst>
          </p:cNvPr>
          <p:cNvCxnSpPr>
            <a:cxnSpLocks/>
          </p:cNvCxnSpPr>
          <p:nvPr/>
        </p:nvCxnSpPr>
        <p:spPr>
          <a:xfrm>
            <a:off x="6980191" y="5344136"/>
            <a:ext cx="44796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2D17933B-13F5-4346-AA95-E13AD50D7F36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V="1">
            <a:off x="4572000" y="2526844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AA763B4-AB06-4062-A35D-77B29287757A}"/>
              </a:ext>
            </a:extLst>
          </p:cNvPr>
          <p:cNvCxnSpPr>
            <a:cxnSpLocks/>
          </p:cNvCxnSpPr>
          <p:nvPr/>
        </p:nvCxnSpPr>
        <p:spPr>
          <a:xfrm flipV="1">
            <a:off x="4572000" y="1602667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976BC957-8ADE-4355-BD32-25E23BCB744D}"/>
              </a:ext>
            </a:extLst>
          </p:cNvPr>
          <p:cNvCxnSpPr>
            <a:cxnSpLocks/>
          </p:cNvCxnSpPr>
          <p:nvPr/>
        </p:nvCxnSpPr>
        <p:spPr>
          <a:xfrm>
            <a:off x="4724400" y="2526844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768D0C7-D639-49BB-BFD5-DFA4662766F5}"/>
              </a:ext>
            </a:extLst>
          </p:cNvPr>
          <p:cNvCxnSpPr>
            <a:cxnSpLocks/>
          </p:cNvCxnSpPr>
          <p:nvPr/>
        </p:nvCxnSpPr>
        <p:spPr>
          <a:xfrm>
            <a:off x="4730817" y="1601067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680ACF6-8957-4C06-92C4-A6EC76BBC38E}"/>
              </a:ext>
            </a:extLst>
          </p:cNvPr>
          <p:cNvCxnSpPr>
            <a:cxnSpLocks/>
          </p:cNvCxnSpPr>
          <p:nvPr/>
        </p:nvCxnSpPr>
        <p:spPr>
          <a:xfrm>
            <a:off x="6245354" y="1602666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59D5A9B0-1B6A-4D06-AB55-F6FF2A60DA4D}"/>
              </a:ext>
            </a:extLst>
          </p:cNvPr>
          <p:cNvCxnSpPr>
            <a:cxnSpLocks/>
          </p:cNvCxnSpPr>
          <p:nvPr/>
        </p:nvCxnSpPr>
        <p:spPr>
          <a:xfrm>
            <a:off x="6245354" y="2526843"/>
            <a:ext cx="0" cy="329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3BF5C46-7400-455C-84BC-5C376859F5CB}"/>
              </a:ext>
            </a:extLst>
          </p:cNvPr>
          <p:cNvSpPr txBox="1"/>
          <p:nvPr/>
        </p:nvSpPr>
        <p:spPr>
          <a:xfrm>
            <a:off x="7204171" y="111027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＝</a:t>
            </a:r>
            <a:r>
              <a:rPr kumimoji="1" lang="en-US" altLang="ja-JP" dirty="0"/>
              <a:t>B1</a:t>
            </a:r>
            <a:r>
              <a:rPr kumimoji="1" lang="ja-JP" altLang="en-US" dirty="0"/>
              <a:t>＋</a:t>
            </a:r>
            <a:r>
              <a:rPr kumimoji="1" lang="en-US" altLang="ja-JP" dirty="0"/>
              <a:t>C1</a:t>
            </a:r>
            <a:endParaRPr kumimoji="1"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654FBB9-8B62-4C8D-935E-7F9931423E06}"/>
              </a:ext>
            </a:extLst>
          </p:cNvPr>
          <p:cNvSpPr txBox="1"/>
          <p:nvPr/>
        </p:nvSpPr>
        <p:spPr>
          <a:xfrm>
            <a:off x="3445109" y="6091732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B2</a:t>
            </a:r>
            <a:r>
              <a:rPr kumimoji="1" lang="ja-JP" altLang="en-US" dirty="0"/>
              <a:t>＝</a:t>
            </a:r>
            <a:r>
              <a:rPr kumimoji="1" lang="en-US" altLang="ja-JP" dirty="0"/>
              <a:t>B3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B4</a:t>
            </a:r>
            <a:r>
              <a:rPr kumimoji="1" lang="ja-JP" altLang="en-US" dirty="0"/>
              <a:t>＋</a:t>
            </a:r>
            <a:r>
              <a:rPr kumimoji="1" lang="en-US" altLang="ja-JP" dirty="0"/>
              <a:t>B1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FCFF821-A6C4-4EFF-92FE-64E292E7B089}"/>
              </a:ext>
            </a:extLst>
          </p:cNvPr>
          <p:cNvSpPr txBox="1"/>
          <p:nvPr/>
        </p:nvSpPr>
        <p:spPr>
          <a:xfrm>
            <a:off x="782172" y="6091732"/>
            <a:ext cx="229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総発電＝</a:t>
            </a:r>
            <a:r>
              <a:rPr kumimoji="1" lang="en-US" altLang="ja-JP" dirty="0"/>
              <a:t>B3</a:t>
            </a:r>
            <a:r>
              <a:rPr kumimoji="1" lang="ja-JP" altLang="en-US" dirty="0"/>
              <a:t>＋</a:t>
            </a:r>
            <a:r>
              <a:rPr kumimoji="1" lang="en-US" altLang="ja-JP" dirty="0"/>
              <a:t>B4</a:t>
            </a:r>
            <a:r>
              <a:rPr kumimoji="1" lang="ja-JP" altLang="en-US" dirty="0"/>
              <a:t>＋</a:t>
            </a:r>
            <a:r>
              <a:rPr kumimoji="1" lang="en-US" altLang="ja-JP" dirty="0"/>
              <a:t>B5</a:t>
            </a:r>
          </a:p>
          <a:p>
            <a:r>
              <a:rPr kumimoji="1" lang="ja-JP" altLang="en-US" dirty="0"/>
              <a:t>　　（</a:t>
            </a:r>
            <a:r>
              <a:rPr kumimoji="1" lang="en-US" altLang="ja-JP" dirty="0"/>
              <a:t>B5</a:t>
            </a:r>
            <a:r>
              <a:rPr kumimoji="1" lang="ja-JP" altLang="en-US" dirty="0"/>
              <a:t>≧</a:t>
            </a:r>
            <a:r>
              <a:rPr kumimoji="1" lang="en-US" altLang="ja-JP" dirty="0"/>
              <a:t>0)</a:t>
            </a:r>
            <a:endParaRPr kumimoji="1" lang="ja-JP" altLang="en-US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E36C873-286E-4BBA-B10F-28E869220F80}"/>
              </a:ext>
            </a:extLst>
          </p:cNvPr>
          <p:cNvSpPr txBox="1"/>
          <p:nvPr/>
        </p:nvSpPr>
        <p:spPr>
          <a:xfrm>
            <a:off x="5692632" y="6091732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C2</a:t>
            </a:r>
            <a:r>
              <a:rPr kumimoji="1" lang="ja-JP" altLang="en-US" dirty="0"/>
              <a:t>＝</a:t>
            </a:r>
            <a:r>
              <a:rPr kumimoji="1" lang="en-US" altLang="ja-JP" dirty="0"/>
              <a:t>C1</a:t>
            </a:r>
            <a:r>
              <a:rPr kumimoji="1" lang="ja-JP" altLang="en-US" dirty="0"/>
              <a:t>－</a:t>
            </a:r>
            <a:r>
              <a:rPr kumimoji="1" lang="en-US" altLang="ja-JP" dirty="0"/>
              <a:t>C3</a:t>
            </a:r>
            <a:r>
              <a:rPr kumimoji="1" lang="ja-JP" altLang="en-US" dirty="0"/>
              <a:t>－</a:t>
            </a:r>
            <a:r>
              <a:rPr kumimoji="1" lang="en-US" altLang="ja-JP" dirty="0"/>
              <a:t>C4</a:t>
            </a:r>
            <a:r>
              <a:rPr kumimoji="1" lang="ja-JP" altLang="en-US" dirty="0"/>
              <a:t>－</a:t>
            </a:r>
            <a:r>
              <a:rPr kumimoji="1" lang="en-US" altLang="ja-JP" dirty="0"/>
              <a:t>C5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CD357CB-D7BE-44B7-A18D-84466EB85F4B}"/>
              </a:ext>
            </a:extLst>
          </p:cNvPr>
          <p:cNvSpPr txBox="1"/>
          <p:nvPr/>
        </p:nvSpPr>
        <p:spPr>
          <a:xfrm>
            <a:off x="238474" y="54337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系統から充電はしない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25F454C-AB8E-45CA-9A0E-313FD9FB5D0C}"/>
              </a:ext>
            </a:extLst>
          </p:cNvPr>
          <p:cNvSpPr txBox="1"/>
          <p:nvPr/>
        </p:nvSpPr>
        <p:spPr>
          <a:xfrm>
            <a:off x="238474" y="448967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発電しない</a:t>
            </a:r>
            <a:endParaRPr kumimoji="1" lang="en-US" altLang="ja-JP" dirty="0"/>
          </a:p>
          <a:p>
            <a:r>
              <a:rPr kumimoji="1" lang="ja-JP" altLang="en-US" dirty="0"/>
              <a:t>ときだけ放電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11A7D11-49A5-43F4-B6AF-9A24F29E2356}"/>
              </a:ext>
            </a:extLst>
          </p:cNvPr>
          <p:cNvSpPr/>
          <p:nvPr/>
        </p:nvSpPr>
        <p:spPr>
          <a:xfrm>
            <a:off x="114300" y="75029"/>
            <a:ext cx="8915400" cy="53393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ja-JP" altLang="en-US" sz="2400" b="1" dirty="0">
                <a:solidFill>
                  <a:srgbClr val="00B05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実証試験のデータ測定点（</a:t>
            </a:r>
            <a:r>
              <a:rPr kumimoji="1" lang="ja-JP" altLang="en-US" sz="2400" b="1" dirty="0">
                <a:solidFill>
                  <a:srgbClr val="00B050"/>
                </a:solidFill>
                <a:latin typeface="+mn-ea"/>
              </a:rPr>
              <a:t>瞬時値測定）</a:t>
            </a:r>
            <a:endParaRPr kumimoji="1" lang="ja-JP" altLang="en-US" sz="2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2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578B4F9-E8BC-4E30-B891-6F86D1D3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5" y="1776863"/>
            <a:ext cx="8543749" cy="425629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1A7D11-49A5-43F4-B6AF-9A24F29E2356}"/>
              </a:ext>
            </a:extLst>
          </p:cNvPr>
          <p:cNvSpPr/>
          <p:nvPr/>
        </p:nvSpPr>
        <p:spPr>
          <a:xfrm>
            <a:off x="114299" y="323923"/>
            <a:ext cx="8915400" cy="53393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kumimoji="1" lang="ja-JP" altLang="en-US" sz="2400" b="1" dirty="0">
                <a:solidFill>
                  <a:srgbClr val="00B050"/>
                </a:solidFill>
                <a:latin typeface="+mn-ea"/>
              </a:rPr>
              <a:t>瞬時値データの表示イメージ</a:t>
            </a:r>
            <a:endParaRPr kumimoji="1" lang="ja-JP" altLang="en-US" sz="2400" b="1" dirty="0">
              <a:solidFill>
                <a:srgbClr val="00B05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166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792</Words>
  <Application>Microsoft Office PowerPoint</Application>
  <PresentationFormat>画面に合わせる (4:3)</PresentationFormat>
  <Paragraphs>153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BIZ UDPゴシック</vt:lpstr>
      <vt:lpstr>ＭＳ ゴシック</vt:lpstr>
      <vt:lpstr>Yu Gothic</vt:lpstr>
      <vt:lpstr>Yu Gothic</vt:lpstr>
      <vt:lpstr>Arial</vt:lpstr>
      <vt:lpstr>Calibri</vt:lpstr>
      <vt:lpstr>Calibri Light</vt:lpstr>
      <vt:lpstr>Office 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小笠原 均郎</dc:creator>
  <cp:lastModifiedBy>MASUDA MOTOKAZU</cp:lastModifiedBy>
  <cp:revision>53</cp:revision>
  <cp:lastPrinted>2021-11-01T05:44:16Z</cp:lastPrinted>
  <dcterms:created xsi:type="dcterms:W3CDTF">2021-10-06T08:01:46Z</dcterms:created>
  <dcterms:modified xsi:type="dcterms:W3CDTF">2021-11-05T07:27:07Z</dcterms:modified>
</cp:coreProperties>
</file>